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71" r:id="rId3"/>
    <p:sldId id="261" r:id="rId4"/>
    <p:sldId id="264" r:id="rId5"/>
    <p:sldId id="263" r:id="rId6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6.7982497826582028E-2"/>
          <c:y val="0.16971554083478232"/>
          <c:w val="0.51819793873463427"/>
          <c:h val="0.7076662099977642"/>
        </c:manualLayout>
      </c:layout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Sheet1!$A$1:$B$1</c:f>
              <c:strCache>
                <c:ptCount val="2"/>
                <c:pt idx="0">
                  <c:v>โครงการพัฒนาระบบบริการศูนย์พึ่งได้ในประเทศไทย </c:v>
                </c:pt>
                <c:pt idx="1">
                  <c:v>จัดสรรให้พื้นที่ (ส่วนภูมิภาค)</c:v>
                </c:pt>
              </c:strCache>
            </c:strRef>
          </c:cat>
          <c:val>
            <c:numRef>
              <c:f>Sheet1!$A$2:$B$2</c:f>
              <c:numCache>
                <c:formatCode>General</c:formatCode>
                <c:ptCount val="2"/>
                <c:pt idx="0">
                  <c:v>7.74</c:v>
                </c:pt>
                <c:pt idx="1">
                  <c:v>92.26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885747636880625"/>
          <c:y val="0.21823475748338353"/>
          <c:w val="0.36403481037825042"/>
          <c:h val="0.56482793817439503"/>
        </c:manualLayout>
      </c:layout>
      <c:overlay val="1"/>
      <c:txPr>
        <a:bodyPr/>
        <a:lstStyle/>
        <a:p>
          <a:pPr>
            <a:defRPr sz="1200" b="1">
              <a:latin typeface="Leelawadee" pitchFamily="34" charset="-34"/>
              <a:cs typeface="Leelawadee" pitchFamily="34" charset="-34"/>
            </a:defRPr>
          </a:pPr>
          <a:endParaRPr lang="th-TH"/>
        </a:p>
      </c:txPr>
    </c:legend>
    <c:plotVisOnly val="1"/>
    <c:dispBlanksAs val="zero"/>
    <c:showDLblsOverMax val="1"/>
  </c:chart>
  <c:externalData r:id="rId1">
    <c:autoUpdate val="1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42BC11-90CF-49FF-8D61-E8A8AAFE1BB6}" type="doc">
      <dgm:prSet loTypeId="urn:microsoft.com/office/officeart/2005/8/layout/default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EFAF7DB-220E-474B-A306-B18848A2E64E}">
      <dgm:prSet phldrT="[Text]"/>
      <dgm:spPr>
        <a:solidFill>
          <a:schemeClr val="accent5">
            <a:lumMod val="50000"/>
          </a:schemeClr>
        </a:solidFill>
      </dgm:spPr>
      <dgm:t>
        <a:bodyPr/>
        <a:lstStyle/>
        <a:p>
          <a:pPr algn="l"/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1. 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คำนวณงบประมาณพื้นฐาน  โดยให้เท่ากันทุกจังหวัด</a:t>
          </a:r>
        </a:p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2. เพิ่มตามสัดส่วนของจำนวนโรงพยาบาลชุมชนในแต่ละจังหวัด แห่งละ 3,000 บาท</a:t>
          </a:r>
        </a:p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3. จัดสรรให้บุคลากรที่รับผิดชอบงานศูนย์พึ่งได้ของ รพช.ไปอบรมหลักสูตรการให้การปรึกษาเพื่อฟื้นฟูอำนาจและศักยภาพของผู้หญิงที่ถูกกระทำรุนแรงและตั้งครรภ์ไม่พร้อมทุกจังหวัดๆละ 2 คน</a:t>
          </a:r>
          <a:endParaRPr lang="en-US" dirty="0">
            <a:latin typeface="Leelawadee" pitchFamily="34" charset="-34"/>
            <a:cs typeface="Leelawadee" pitchFamily="34" charset="-34"/>
          </a:endParaRPr>
        </a:p>
      </dgm:t>
    </dgm:pt>
    <dgm:pt modelId="{ADEA5C60-BA03-45CE-8AE4-87E8350E817F}" type="parTrans" cxnId="{E88E6FD0-5EE8-42CE-8AC4-D71962510EE7}">
      <dgm:prSet/>
      <dgm:spPr/>
      <dgm:t>
        <a:bodyPr/>
        <a:lstStyle/>
        <a:p>
          <a:endParaRPr lang="en-US"/>
        </a:p>
      </dgm:t>
    </dgm:pt>
    <dgm:pt modelId="{8655DB40-16AB-41AF-B7B9-C009642A6E8E}" type="sibTrans" cxnId="{E88E6FD0-5EE8-42CE-8AC4-D71962510EE7}">
      <dgm:prSet/>
      <dgm:spPr/>
      <dgm:t>
        <a:bodyPr/>
        <a:lstStyle/>
        <a:p>
          <a:endParaRPr lang="en-US"/>
        </a:p>
      </dgm:t>
    </dgm:pt>
    <dgm:pt modelId="{9CA7C66F-6CF9-4093-95BD-C861D9811AA0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l"/>
          <a:r>
            <a:rPr lang="th" sz="18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8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-TH" sz="18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จัดสรรตาม</a:t>
          </a:r>
          <a:r>
            <a:rPr lang="en-US" sz="18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Baseline</a:t>
          </a:r>
          <a:r>
            <a:rPr lang="th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ให้ </a:t>
          </a:r>
          <a:r>
            <a:rPr lang="en-US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 </a:t>
          </a:r>
          <a:r>
            <a:rPr lang="th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ทุกแห่ง</a:t>
          </a:r>
          <a:r>
            <a:rPr lang="en-US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 </a:t>
          </a:r>
          <a:r>
            <a:rPr lang="th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ๆละ เท่าๆกัน</a:t>
          </a:r>
        </a:p>
        <a:p>
          <a:pPr algn="l"/>
          <a:r>
            <a:rPr lang="th" sz="18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8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จัดสรรตามสัดส่วนของจำนวนผู้รับบริการ จากรายงานข้อมูลในโปรแกรมระบบรายงานเด็กและสตรีที่ถูกกระทำรุนแรง ปี 255</a:t>
          </a:r>
          <a:r>
            <a:rPr lang="en-US" sz="18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9</a:t>
          </a:r>
          <a:endParaRPr lang="en-US" sz="1800" dirty="0"/>
        </a:p>
      </dgm:t>
      <dgm:extLst>
        <a:ext uri="{E40237B7-FDA0-4F09-8148-C483321AD2D9}">
          <dgm14:cNvPr xmlns:dgm14="http://schemas.microsoft.com/office/drawing/2010/diagram" id="0" name="" descr="Basic Block List" title="SmartArt"/>
        </a:ext>
      </dgm:extLst>
    </dgm:pt>
    <dgm:pt modelId="{5C383048-3A83-419C-82E9-AA46D2B4FFD3}" type="parTrans" cxnId="{1A254136-9EEE-43D0-BC71-1289B085104A}">
      <dgm:prSet/>
      <dgm:spPr/>
      <dgm:t>
        <a:bodyPr/>
        <a:lstStyle/>
        <a:p>
          <a:endParaRPr lang="en-US"/>
        </a:p>
      </dgm:t>
    </dgm:pt>
    <dgm:pt modelId="{9AC506A7-F034-46F5-B26F-46FD22856FB4}" type="sibTrans" cxnId="{1A254136-9EEE-43D0-BC71-1289B085104A}">
      <dgm:prSet/>
      <dgm:spPr/>
      <dgm:t>
        <a:bodyPr/>
        <a:lstStyle/>
        <a:p>
          <a:endParaRPr lang="en-US"/>
        </a:p>
      </dgm:t>
    </dgm:pt>
    <dgm:pt modelId="{8AEC6483-23EF-4414-8E2A-6A005181899E}">
      <dgm:prSet phldrT="[Text]" custT="1"/>
      <dgm:spPr/>
      <dgm:t>
        <a:bodyPr/>
        <a:lstStyle/>
        <a:p>
          <a:pPr algn="l"/>
          <a:r>
            <a:rPr lang="th" sz="20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20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-TH" sz="20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จัดสรรตาม</a:t>
          </a:r>
          <a:r>
            <a:rPr lang="en-US" sz="20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Baseline</a:t>
          </a:r>
          <a:r>
            <a:rPr lang="th" sz="20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ให้ </a:t>
          </a:r>
          <a:r>
            <a:rPr lang="en-US" sz="20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   </a:t>
          </a:r>
          <a:r>
            <a:rPr lang="th" sz="20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ทุกแห่งๆละ เท่าๆกัน</a:t>
          </a:r>
        </a:p>
        <a:p>
          <a:pPr algn="l" rtl="0"/>
          <a:r>
            <a:rPr lang="th" sz="20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20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20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จัดสรรตามสัดส่วนของจำนวนผู้รับบริการ จากรายงานข้อมูลในโปรแกรมระบบรายงานเด็กและสตรีที่ถูกกระทำรุนแรง ปี 255</a:t>
          </a:r>
          <a:r>
            <a:rPr lang="en-US" sz="20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9</a:t>
          </a:r>
          <a:endParaRPr lang="en-US" sz="2000" dirty="0">
            <a:latin typeface="Leelawadee" pitchFamily="34" charset="-34"/>
            <a:cs typeface="Leelawadee" pitchFamily="34" charset="-34"/>
          </a:endParaRPr>
        </a:p>
      </dgm:t>
    </dgm:pt>
    <dgm:pt modelId="{526DBE94-00A7-461E-AF61-51DFFA468BD0}" type="parTrans" cxnId="{976405B9-79B8-494E-A105-801AB128A327}">
      <dgm:prSet/>
      <dgm:spPr/>
      <dgm:t>
        <a:bodyPr/>
        <a:lstStyle/>
        <a:p>
          <a:endParaRPr lang="en-US"/>
        </a:p>
      </dgm:t>
    </dgm:pt>
    <dgm:pt modelId="{C81D2561-AE20-4589-919A-5479573342B0}" type="sibTrans" cxnId="{976405B9-79B8-494E-A105-801AB128A327}">
      <dgm:prSet/>
      <dgm:spPr/>
      <dgm:t>
        <a:bodyPr/>
        <a:lstStyle/>
        <a:p>
          <a:endParaRPr lang="en-US"/>
        </a:p>
      </dgm:t>
    </dgm:pt>
    <dgm:pt modelId="{056BF56F-CC43-4DDD-9D89-CA94DE101ECC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l"/>
          <a:r>
            <a:rPr lang="en-US" sz="1600" b="1" dirty="0" smtClean="0">
              <a:latin typeface="Leelawadee" pitchFamily="34" charset="-34"/>
              <a:cs typeface="Leelawadee" pitchFamily="34" charset="-34"/>
            </a:rPr>
            <a:t>1. </a:t>
          </a:r>
          <a:r>
            <a:rPr lang="th" sz="1600" b="1" dirty="0" smtClean="0">
              <a:latin typeface="Leelawadee" pitchFamily="34" charset="-34"/>
              <a:cs typeface="Leelawadee" pitchFamily="34" charset="-34"/>
            </a:rPr>
            <a:t>บริหารจัดการขับเคลื่อนนโยบายก</a:t>
          </a:r>
          <a:r>
            <a:rPr lang="en-US" sz="1600" b="1" dirty="0" smtClean="0">
              <a:latin typeface="Leelawadee" pitchFamily="34" charset="-34"/>
              <a:cs typeface="Leelawadee" pitchFamily="34" charset="-34"/>
            </a:rPr>
            <a:t>   	 </a:t>
          </a:r>
          <a:r>
            <a:rPr lang="th" sz="1600" b="1" dirty="0" smtClean="0">
              <a:latin typeface="Leelawadee" pitchFamily="34" charset="-34"/>
              <a:cs typeface="Leelawadee" pitchFamily="34" charset="-34"/>
            </a:rPr>
            <a:t>ดำเนินงานศูนย์พึ่งได้ระดับจังหวัด</a:t>
          </a:r>
        </a:p>
        <a:p>
          <a:pPr algn="l" rtl="0"/>
          <a:r>
            <a:rPr lang="en-US" sz="1600" b="1" dirty="0" smtClean="0">
              <a:latin typeface="Leelawadee" pitchFamily="34" charset="-34"/>
              <a:cs typeface="Leelawadee" pitchFamily="34" charset="-34"/>
            </a:rPr>
            <a:t>2. </a:t>
          </a:r>
          <a:r>
            <a:rPr lang="th" sz="1600" b="1" dirty="0" smtClean="0">
              <a:latin typeface="Leelawadee" pitchFamily="34" charset="-34"/>
              <a:cs typeface="Leelawadee" pitchFamily="34" charset="-34"/>
            </a:rPr>
            <a:t>พัฒนาศักยภาพบุคลากรศูนยืพึ่งได้ในโรงพยาบาลชุมชน</a:t>
          </a:r>
          <a:endParaRPr lang="en-US" sz="1600" b="1" dirty="0" smtClean="0">
            <a:latin typeface="Leelawadee" pitchFamily="34" charset="-34"/>
            <a:cs typeface="Leelawadee" pitchFamily="34" charset="-34"/>
          </a:endParaRPr>
        </a:p>
        <a:p>
          <a:pPr algn="l" rtl="0"/>
          <a:r>
            <a:rPr lang="en-US" sz="1600" b="1" dirty="0" smtClean="0">
              <a:latin typeface="Leelawadee" pitchFamily="34" charset="-34"/>
              <a:cs typeface="Leelawadee" pitchFamily="34" charset="-34"/>
            </a:rPr>
            <a:t>3. </a:t>
          </a:r>
          <a:r>
            <a:rPr lang="th" sz="1600" b="1" dirty="0" smtClean="0">
              <a:latin typeface="Leelawadee" pitchFamily="34" charset="-34"/>
              <a:cs typeface="Leelawadee" pitchFamily="34" charset="-34"/>
            </a:rPr>
            <a:t> </a:t>
          </a:r>
          <a:r>
            <a:rPr lang="th" sz="16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การคัดกรอง และการส่งต่อกรณีการกระทำรุนแรงและท้องไม่พร้อม ให้กับ รพ.สต.</a:t>
          </a:r>
        </a:p>
        <a:p>
          <a:pPr algn="l"/>
          <a:r>
            <a:rPr lang="en-US" sz="16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4. </a:t>
          </a:r>
          <a:r>
            <a:rPr lang="th" sz="16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จัดประชุมคณะกรรมการศูนย์พึ่งได้อย่างน้อย ปีละ 1 ครั้ง</a:t>
          </a:r>
        </a:p>
        <a:p>
          <a:pPr algn="l"/>
          <a:r>
            <a:rPr lang="en-US" sz="16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5. </a:t>
          </a:r>
          <a:r>
            <a:rPr lang="th" sz="16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จัดสรรงบประมาณให้โรงพยาบาลชุมชน</a:t>
          </a:r>
          <a:endParaRPr lang="th" sz="1600" b="1" dirty="0" smtClean="0">
            <a:latin typeface="Leelawadee" pitchFamily="34" charset="-34"/>
            <a:cs typeface="Leelawadee" pitchFamily="34" charset="-34"/>
          </a:endParaRPr>
        </a:p>
      </dgm:t>
    </dgm:pt>
    <dgm:pt modelId="{001921C4-E4A3-488C-B466-13D798BB2038}" type="parTrans" cxnId="{778F2B2A-B50E-4B4B-8031-BBB0BAF3076A}">
      <dgm:prSet/>
      <dgm:spPr/>
      <dgm:t>
        <a:bodyPr/>
        <a:lstStyle/>
        <a:p>
          <a:endParaRPr lang="en-US"/>
        </a:p>
      </dgm:t>
    </dgm:pt>
    <dgm:pt modelId="{B28DA56B-359A-427D-B40B-7C9A5E29DAD4}" type="sibTrans" cxnId="{778F2B2A-B50E-4B4B-8031-BBB0BAF3076A}">
      <dgm:prSet/>
      <dgm:spPr/>
      <dgm:t>
        <a:bodyPr/>
        <a:lstStyle/>
        <a:p>
          <a:endParaRPr lang="en-US"/>
        </a:p>
      </dgm:t>
    </dgm:pt>
    <dgm:pt modelId="{204779DA-9EFD-416C-AA17-3047285492E6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pPr algn="l"/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พัฒนาศักยภาพและระบบบริการศูนย์พึ่งได้ให้มีคุณภาพมาตรฐาน</a:t>
          </a:r>
          <a:endParaRPr lang="en-US" sz="1400" b="1" dirty="0" smtClean="0">
            <a:latin typeface="Leelawadee" pitchFamily="34" charset="-34"/>
            <a:ea typeface="Browallia New"/>
            <a:cs typeface="Leelawadee" pitchFamily="34" charset="-34"/>
            <a:sym typeface="Browallia New"/>
          </a:endParaRPr>
        </a:p>
        <a:p>
          <a:pPr algn="l"/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ประชุมคณะกรรมการศูนยืพึ่งได้ ปีละ 2 ครั้ง</a:t>
          </a:r>
        </a:p>
        <a:p>
          <a:pPr algn="l" rtl="0"/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จัดทำ Case conference   จำนวน 2-5 รายปี</a:t>
          </a:r>
        </a:p>
        <a:p>
          <a:pPr algn="l" rtl="0"/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พัฒนาระบบรายงานข้อมูลผู้ที่ถูกกระทำรุนแรงและผู้ที่ตั้งครรภ์ไม่พึงประสงค์ให้มีความถูกต้อง  ครบถ้วน และเป็นปัจจุบัน</a:t>
          </a:r>
        </a:p>
        <a:p>
          <a:pPr algn="l"/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sz="1400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sz="1400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พัฒนาศักยภาพผู้รับผิดชอบงานศูนย์พึ่งได้ของโรงพยาบาล โดยสนับสนุนเป็นค่าใช้จ่ายในการเดินทางเข้าร่วมประชุม/อบรม/สัมมนา</a:t>
          </a:r>
          <a:endParaRPr lang="en-US" sz="1400" b="1" dirty="0">
            <a:latin typeface="Leelawadee" pitchFamily="34" charset="-34"/>
            <a:cs typeface="Leelawadee" pitchFamily="34" charset="-34"/>
          </a:endParaRPr>
        </a:p>
      </dgm:t>
    </dgm:pt>
    <dgm:pt modelId="{10182E5A-267A-4FF5-8BE4-365E5F0F59FD}" type="parTrans" cxnId="{4B45AE37-5E95-4459-A22C-A76A562E440A}">
      <dgm:prSet/>
      <dgm:spPr/>
      <dgm:t>
        <a:bodyPr/>
        <a:lstStyle/>
        <a:p>
          <a:endParaRPr lang="en-US"/>
        </a:p>
      </dgm:t>
    </dgm:pt>
    <dgm:pt modelId="{89F8EF12-ABE9-4852-AA60-32F3BE4FD92C}" type="sibTrans" cxnId="{4B45AE37-5E95-4459-A22C-A76A562E440A}">
      <dgm:prSet/>
      <dgm:spPr/>
      <dgm:t>
        <a:bodyPr/>
        <a:lstStyle/>
        <a:p>
          <a:endParaRPr lang="en-US"/>
        </a:p>
      </dgm:t>
    </dgm:pt>
    <dgm:pt modelId="{FBE57202-63C6-4AC6-8A48-2F7EEDE18422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พัฒนาศักยภาพและระบบบริการศูนย์พึ่งได้ให้มีคุณภาพมาตรฐา</a:t>
          </a:r>
          <a:endParaRPr lang="en-US" b="1" dirty="0" smtClean="0">
            <a:latin typeface="Leelawadee" pitchFamily="34" charset="-34"/>
            <a:ea typeface="Browallia New"/>
            <a:cs typeface="Leelawadee" pitchFamily="34" charset="-34"/>
            <a:sym typeface="Browallia New"/>
          </a:endParaRPr>
        </a:p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ประชุมคณะกรรมการศูนยืพึ่งได้ ปีละ 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1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 ครั้ง</a:t>
          </a:r>
        </a:p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จัดทำ Case conference   จำนวน 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1 - 2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 รายปี</a:t>
          </a:r>
        </a:p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พัฒนาระบบรายงานข้อมูลผู้ที่ถูกกระทำรุนแรงและผู้ที่ตั้งครรภ์ไม่พึงประสงค์ให้มีความถูกต้อง  ครบถ้วน และเป็นปัจจุบัน</a:t>
          </a:r>
        </a:p>
        <a:p>
          <a:pPr algn="l"/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</a:t>
          </a:r>
          <a:r>
            <a:rPr lang="en-US" b="1" dirty="0" smtClean="0">
              <a:latin typeface="Leelawadee" pitchFamily="34" charset="-34"/>
              <a:ea typeface="Browallia New"/>
              <a:cs typeface="Leelawadee" pitchFamily="34" charset="-34"/>
              <a:sym typeface="Symbol"/>
            </a:rPr>
            <a:t> </a:t>
          </a:r>
          <a:r>
            <a:rPr lang="th" b="1" dirty="0" smtClean="0">
              <a:latin typeface="Leelawadee" pitchFamily="34" charset="-34"/>
              <a:ea typeface="Browallia New"/>
              <a:cs typeface="Leelawadee" pitchFamily="34" charset="-34"/>
              <a:sym typeface="Browallia New"/>
            </a:rPr>
            <a:t>พัฒนาศักยภาพผู้รับผิดชอบงานศูนย์พึ่งได้ของโรงพยาบาล โดยสนับสนุนเป็นค่าใช้จ่ายในการเดินทางเข้าร่วมประชุม/อบรม/สัมมนา</a:t>
          </a:r>
          <a:endParaRPr lang="en-US" dirty="0"/>
        </a:p>
      </dgm:t>
    </dgm:pt>
    <dgm:pt modelId="{22E9EA7B-06A1-4DB0-8C13-4FDDC38F5300}" type="parTrans" cxnId="{89F86E09-7B46-4DCB-A438-8B1FC1DB0A71}">
      <dgm:prSet/>
      <dgm:spPr/>
      <dgm:t>
        <a:bodyPr/>
        <a:lstStyle/>
        <a:p>
          <a:endParaRPr lang="en-US"/>
        </a:p>
      </dgm:t>
    </dgm:pt>
    <dgm:pt modelId="{29B1D402-63E0-4277-B9B1-DE1AE207061C}" type="sibTrans" cxnId="{89F86E09-7B46-4DCB-A438-8B1FC1DB0A71}">
      <dgm:prSet/>
      <dgm:spPr/>
      <dgm:t>
        <a:bodyPr/>
        <a:lstStyle/>
        <a:p>
          <a:endParaRPr lang="en-US"/>
        </a:p>
      </dgm:t>
    </dgm:pt>
    <dgm:pt modelId="{068CCA7D-1404-4068-AB93-6968EFC37502}" type="pres">
      <dgm:prSet presAssocID="{B842BC11-90CF-49FF-8D61-E8A8AAFE1B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AA4FAF7-2B1B-440D-AB04-52061A8327A8}" type="pres">
      <dgm:prSet presAssocID="{0EFAF7DB-220E-474B-A306-B18848A2E64E}" presName="node" presStyleLbl="node1" presStyleIdx="0" presStyleCnt="6" custScaleX="118449" custScaleY="119592" custLinFactNeighborX="-3966" custLinFactNeighborY="-143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86C629E-FD24-4979-AD6C-FF765663342C}" type="pres">
      <dgm:prSet presAssocID="{8655DB40-16AB-41AF-B7B9-C009642A6E8E}" presName="sibTrans" presStyleCnt="0"/>
      <dgm:spPr/>
    </dgm:pt>
    <dgm:pt modelId="{C593AB34-4B84-4F47-A09D-1663F9F71AFC}" type="pres">
      <dgm:prSet presAssocID="{9CA7C66F-6CF9-4093-95BD-C861D9811AA0}" presName="node" presStyleLbl="node1" presStyleIdx="1" presStyleCnt="6" custScaleX="124778" custScaleY="111682" custLinFactX="32123" custLinFactNeighborX="100000" custLinFactNeighborY="-33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D6466A-5AEB-4BDD-BDCC-43ADA92E714A}" type="pres">
      <dgm:prSet presAssocID="{9AC506A7-F034-46F5-B26F-46FD22856FB4}" presName="sibTrans" presStyleCnt="0"/>
      <dgm:spPr/>
    </dgm:pt>
    <dgm:pt modelId="{917D3CD9-BA5B-404E-931F-223BF970C99B}" type="pres">
      <dgm:prSet presAssocID="{8AEC6483-23EF-4414-8E2A-6A005181899E}" presName="node" presStyleLbl="node1" presStyleIdx="2" presStyleCnt="6" custScaleX="119990" custLinFactX="-32815" custLinFactNeighborX="-100000" custLinFactNeighborY="-87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803BB6F-28BD-4A03-B872-7769C680243B}" type="pres">
      <dgm:prSet presAssocID="{C81D2561-AE20-4589-919A-5479573342B0}" presName="sibTrans" presStyleCnt="0"/>
      <dgm:spPr/>
    </dgm:pt>
    <dgm:pt modelId="{4F7EBD7D-DFCF-42D9-919C-E6E65091B79C}" type="pres">
      <dgm:prSet presAssocID="{056BF56F-CC43-4DDD-9D89-CA94DE101ECC}" presName="node" presStyleLbl="node1" presStyleIdx="3" presStyleCnt="6" custScaleX="129377" custScaleY="145787" custLinFactNeighborX="-2965" custLinFactNeighborY="-410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71926FB-9294-4D9C-9214-4CEF0275C497}" type="pres">
      <dgm:prSet presAssocID="{B28DA56B-359A-427D-B40B-7C9A5E29DAD4}" presName="sibTrans" presStyleCnt="0"/>
      <dgm:spPr/>
    </dgm:pt>
    <dgm:pt modelId="{CB52FD11-6E75-4074-AC8F-10E0FD59B7A0}" type="pres">
      <dgm:prSet presAssocID="{204779DA-9EFD-416C-AA17-3047285492E6}" presName="node" presStyleLbl="node1" presStyleIdx="4" presStyleCnt="6" custScaleX="128213" custScaleY="154681" custLinFactNeighborX="-1288" custLinFactNeighborY="-824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8588CD8-2C19-489E-9D24-02924B217C45}" type="pres">
      <dgm:prSet presAssocID="{89F8EF12-ABE9-4852-AA60-32F3BE4FD92C}" presName="sibTrans" presStyleCnt="0"/>
      <dgm:spPr/>
    </dgm:pt>
    <dgm:pt modelId="{76049CD1-75A7-4C80-9C4F-81F0D3E4B5DC}" type="pres">
      <dgm:prSet presAssocID="{FBE57202-63C6-4AC6-8A48-2F7EEDE18422}" presName="node" presStyleLbl="node1" presStyleIdx="5" presStyleCnt="6" custScaleX="124611" custScaleY="161795" custLinFactNeighborX="-6175" custLinFactNeighborY="-892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2739289-C7F5-4C2B-8002-E64A84A3CCF1}" type="presOf" srcId="{9CA7C66F-6CF9-4093-95BD-C861D9811AA0}" destId="{C593AB34-4B84-4F47-A09D-1663F9F71AFC}" srcOrd="0" destOrd="0" presId="urn:microsoft.com/office/officeart/2005/8/layout/default#1"/>
    <dgm:cxn modelId="{778F2B2A-B50E-4B4B-8031-BBB0BAF3076A}" srcId="{B842BC11-90CF-49FF-8D61-E8A8AAFE1BB6}" destId="{056BF56F-CC43-4DDD-9D89-CA94DE101ECC}" srcOrd="3" destOrd="0" parTransId="{001921C4-E4A3-488C-B466-13D798BB2038}" sibTransId="{B28DA56B-359A-427D-B40B-7C9A5E29DAD4}"/>
    <dgm:cxn modelId="{976405B9-79B8-494E-A105-801AB128A327}" srcId="{B842BC11-90CF-49FF-8D61-E8A8AAFE1BB6}" destId="{8AEC6483-23EF-4414-8E2A-6A005181899E}" srcOrd="2" destOrd="0" parTransId="{526DBE94-00A7-461E-AF61-51DFFA468BD0}" sibTransId="{C81D2561-AE20-4589-919A-5479573342B0}"/>
    <dgm:cxn modelId="{7095E1F8-4EDE-4430-B07D-B7175589A733}" type="presOf" srcId="{B842BC11-90CF-49FF-8D61-E8A8AAFE1BB6}" destId="{068CCA7D-1404-4068-AB93-6968EFC37502}" srcOrd="0" destOrd="0" presId="urn:microsoft.com/office/officeart/2005/8/layout/default#1"/>
    <dgm:cxn modelId="{5257829B-1EC2-4B27-82CD-9A4900A3CEF5}" type="presOf" srcId="{204779DA-9EFD-416C-AA17-3047285492E6}" destId="{CB52FD11-6E75-4074-AC8F-10E0FD59B7A0}" srcOrd="0" destOrd="0" presId="urn:microsoft.com/office/officeart/2005/8/layout/default#1"/>
    <dgm:cxn modelId="{98E9781F-6C85-4C8B-A8C8-ACC68D56FD26}" type="presOf" srcId="{0EFAF7DB-220E-474B-A306-B18848A2E64E}" destId="{EAA4FAF7-2B1B-440D-AB04-52061A8327A8}" srcOrd="0" destOrd="0" presId="urn:microsoft.com/office/officeart/2005/8/layout/default#1"/>
    <dgm:cxn modelId="{4C41BE15-3799-4642-92AF-58F1C6904769}" type="presOf" srcId="{056BF56F-CC43-4DDD-9D89-CA94DE101ECC}" destId="{4F7EBD7D-DFCF-42D9-919C-E6E65091B79C}" srcOrd="0" destOrd="0" presId="urn:microsoft.com/office/officeart/2005/8/layout/default#1"/>
    <dgm:cxn modelId="{4B3A68AC-F7E0-44C7-B1C8-7CD80B465A26}" type="presOf" srcId="{8AEC6483-23EF-4414-8E2A-6A005181899E}" destId="{917D3CD9-BA5B-404E-931F-223BF970C99B}" srcOrd="0" destOrd="0" presId="urn:microsoft.com/office/officeart/2005/8/layout/default#1"/>
    <dgm:cxn modelId="{4B45AE37-5E95-4459-A22C-A76A562E440A}" srcId="{B842BC11-90CF-49FF-8D61-E8A8AAFE1BB6}" destId="{204779DA-9EFD-416C-AA17-3047285492E6}" srcOrd="4" destOrd="0" parTransId="{10182E5A-267A-4FF5-8BE4-365E5F0F59FD}" sibTransId="{89F8EF12-ABE9-4852-AA60-32F3BE4FD92C}"/>
    <dgm:cxn modelId="{89F86E09-7B46-4DCB-A438-8B1FC1DB0A71}" srcId="{B842BC11-90CF-49FF-8D61-E8A8AAFE1BB6}" destId="{FBE57202-63C6-4AC6-8A48-2F7EEDE18422}" srcOrd="5" destOrd="0" parTransId="{22E9EA7B-06A1-4DB0-8C13-4FDDC38F5300}" sibTransId="{29B1D402-63E0-4277-B9B1-DE1AE207061C}"/>
    <dgm:cxn modelId="{E88E6FD0-5EE8-42CE-8AC4-D71962510EE7}" srcId="{B842BC11-90CF-49FF-8D61-E8A8AAFE1BB6}" destId="{0EFAF7DB-220E-474B-A306-B18848A2E64E}" srcOrd="0" destOrd="0" parTransId="{ADEA5C60-BA03-45CE-8AE4-87E8350E817F}" sibTransId="{8655DB40-16AB-41AF-B7B9-C009642A6E8E}"/>
    <dgm:cxn modelId="{1A373FBE-0C0B-4365-8600-C5B96F883073}" type="presOf" srcId="{FBE57202-63C6-4AC6-8A48-2F7EEDE18422}" destId="{76049CD1-75A7-4C80-9C4F-81F0D3E4B5DC}" srcOrd="0" destOrd="0" presId="urn:microsoft.com/office/officeart/2005/8/layout/default#1"/>
    <dgm:cxn modelId="{1A254136-9EEE-43D0-BC71-1289B085104A}" srcId="{B842BC11-90CF-49FF-8D61-E8A8AAFE1BB6}" destId="{9CA7C66F-6CF9-4093-95BD-C861D9811AA0}" srcOrd="1" destOrd="0" parTransId="{5C383048-3A83-419C-82E9-AA46D2B4FFD3}" sibTransId="{9AC506A7-F034-46F5-B26F-46FD22856FB4}"/>
    <dgm:cxn modelId="{BC5FF21A-43E7-485A-B596-C5AADF327B05}" type="presParOf" srcId="{068CCA7D-1404-4068-AB93-6968EFC37502}" destId="{EAA4FAF7-2B1B-440D-AB04-52061A8327A8}" srcOrd="0" destOrd="0" presId="urn:microsoft.com/office/officeart/2005/8/layout/default#1"/>
    <dgm:cxn modelId="{7DBDEB3C-0922-4C11-B032-8800766EAAC7}" type="presParOf" srcId="{068CCA7D-1404-4068-AB93-6968EFC37502}" destId="{D86C629E-FD24-4979-AD6C-FF765663342C}" srcOrd="1" destOrd="0" presId="urn:microsoft.com/office/officeart/2005/8/layout/default#1"/>
    <dgm:cxn modelId="{613FE1F9-EF48-4B26-8AF0-FACA67BF29EB}" type="presParOf" srcId="{068CCA7D-1404-4068-AB93-6968EFC37502}" destId="{C593AB34-4B84-4F47-A09D-1663F9F71AFC}" srcOrd="2" destOrd="0" presId="urn:microsoft.com/office/officeart/2005/8/layout/default#1"/>
    <dgm:cxn modelId="{40AAE183-EE4F-4AB0-9437-11D5128906F3}" type="presParOf" srcId="{068CCA7D-1404-4068-AB93-6968EFC37502}" destId="{5AD6466A-5AEB-4BDD-BDCC-43ADA92E714A}" srcOrd="3" destOrd="0" presId="urn:microsoft.com/office/officeart/2005/8/layout/default#1"/>
    <dgm:cxn modelId="{0859D5FC-F1F1-41ED-AFE7-9ED996860B28}" type="presParOf" srcId="{068CCA7D-1404-4068-AB93-6968EFC37502}" destId="{917D3CD9-BA5B-404E-931F-223BF970C99B}" srcOrd="4" destOrd="0" presId="urn:microsoft.com/office/officeart/2005/8/layout/default#1"/>
    <dgm:cxn modelId="{235E33CA-9331-4C4F-9FB8-E86BD246400B}" type="presParOf" srcId="{068CCA7D-1404-4068-AB93-6968EFC37502}" destId="{D803BB6F-28BD-4A03-B872-7769C680243B}" srcOrd="5" destOrd="0" presId="urn:microsoft.com/office/officeart/2005/8/layout/default#1"/>
    <dgm:cxn modelId="{B063FF6D-1F2D-472D-8B4C-B6A378A09833}" type="presParOf" srcId="{068CCA7D-1404-4068-AB93-6968EFC37502}" destId="{4F7EBD7D-DFCF-42D9-919C-E6E65091B79C}" srcOrd="6" destOrd="0" presId="urn:microsoft.com/office/officeart/2005/8/layout/default#1"/>
    <dgm:cxn modelId="{8DEA9DD5-5136-4B11-90B8-93E3C16F0472}" type="presParOf" srcId="{068CCA7D-1404-4068-AB93-6968EFC37502}" destId="{371926FB-9294-4D9C-9214-4CEF0275C497}" srcOrd="7" destOrd="0" presId="urn:microsoft.com/office/officeart/2005/8/layout/default#1"/>
    <dgm:cxn modelId="{59493989-76F3-460C-95F9-0ACC1B69B031}" type="presParOf" srcId="{068CCA7D-1404-4068-AB93-6968EFC37502}" destId="{CB52FD11-6E75-4074-AC8F-10E0FD59B7A0}" srcOrd="8" destOrd="0" presId="urn:microsoft.com/office/officeart/2005/8/layout/default#1"/>
    <dgm:cxn modelId="{6A894F3B-0B32-4910-89E9-FF9567B8B041}" type="presParOf" srcId="{068CCA7D-1404-4068-AB93-6968EFC37502}" destId="{08588CD8-2C19-489E-9D24-02924B217C45}" srcOrd="9" destOrd="0" presId="urn:microsoft.com/office/officeart/2005/8/layout/default#1"/>
    <dgm:cxn modelId="{A2512EF8-018A-47CE-AD9F-9EF6FA2C53E3}" type="presParOf" srcId="{068CCA7D-1404-4068-AB93-6968EFC37502}" destId="{76049CD1-75A7-4C80-9C4F-81F0D3E4B5DC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pPr/>
              <a:t>9/25/2017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pPr/>
              <a:t>9/25/2017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9/25/2017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9/25/2017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5577" y="522516"/>
            <a:ext cx="11260184" cy="1188719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Leelawadee" pitchFamily="34" charset="-34"/>
                <a:cs typeface="Leelawadee" pitchFamily="34" charset="-34"/>
              </a:rPr>
              <a:t>หลักเกณฑ์การจัดสรรงบประมาณ</a:t>
            </a:r>
            <a:endParaRPr lang="en-US" sz="6000" b="1" dirty="0"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9005" y="2390503"/>
            <a:ext cx="11769634" cy="262563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th-TH" sz="4400" b="1" dirty="0" smtClean="0">
                <a:solidFill>
                  <a:schemeClr val="accent1"/>
                </a:solidFill>
                <a:latin typeface="Leelawadee" pitchFamily="34" charset="-34"/>
                <a:cs typeface="Leelawadee" pitchFamily="34" charset="-34"/>
              </a:rPr>
              <a:t>ผลผลิต  : ประชาชนได้รับการดูแลสุขภาพและมีพฤติกรรมสุขภาพที่ถูกต้อง</a:t>
            </a:r>
          </a:p>
          <a:p>
            <a:endParaRPr lang="en-US" sz="1300" dirty="0" smtClean="0">
              <a:solidFill>
                <a:schemeClr val="accent1"/>
              </a:solidFill>
              <a:latin typeface="Leelawadee" pitchFamily="34" charset="-34"/>
              <a:cs typeface="Leelawadee" pitchFamily="34" charset="-34"/>
            </a:endParaRPr>
          </a:p>
          <a:p>
            <a:r>
              <a:rPr lang="th-TH" sz="4400" b="1" dirty="0" smtClean="0">
                <a:solidFill>
                  <a:schemeClr val="accent1"/>
                </a:solidFill>
                <a:latin typeface="Leelawadee" pitchFamily="34" charset="-34"/>
                <a:cs typeface="Leelawadee" pitchFamily="34" charset="-34"/>
              </a:rPr>
              <a:t>กิจกรรม : สนับสนุนการสร้างเสริมสุขภาพ เฝ้าระวัง ป้องกัน ควบคุมโรค      </a:t>
            </a:r>
          </a:p>
          <a:p>
            <a:r>
              <a:rPr lang="th-TH" sz="4400" b="1" dirty="0" smtClean="0">
                <a:solidFill>
                  <a:schemeClr val="accent1"/>
                </a:solidFill>
                <a:latin typeface="Leelawadee" pitchFamily="34" charset="-34"/>
                <a:cs typeface="Leelawadee" pitchFamily="34" charset="-34"/>
              </a:rPr>
              <a:t>         และภัยสุขภาพ</a:t>
            </a:r>
            <a:endParaRPr lang="en-US" sz="4400" dirty="0" smtClean="0">
              <a:solidFill>
                <a:schemeClr val="accent1"/>
              </a:solidFill>
              <a:latin typeface="Leelawadee" pitchFamily="34" charset="-34"/>
              <a:cs typeface="Leelawadee" pitchFamily="34" charset="-34"/>
            </a:endParaRPr>
          </a:p>
          <a:p>
            <a:r>
              <a:rPr lang="th-TH" sz="4400" b="1" dirty="0" smtClean="0">
                <a:solidFill>
                  <a:schemeClr val="accent1"/>
                </a:solidFill>
                <a:latin typeface="Leelawadee" pitchFamily="34" charset="-34"/>
                <a:cs typeface="Leelawadee" pitchFamily="34" charset="-34"/>
              </a:rPr>
              <a:t>     </a:t>
            </a:r>
            <a:endParaRPr lang="en-US" sz="4400" b="1" dirty="0" smtClean="0">
              <a:solidFill>
                <a:schemeClr val="accent1"/>
              </a:solidFill>
              <a:latin typeface="Leelawadee" pitchFamily="34" charset="-34"/>
              <a:cs typeface="Leelawadee" pitchFamily="34" charset="-34"/>
            </a:endParaRPr>
          </a:p>
          <a:p>
            <a:r>
              <a:rPr lang="th-TH" sz="4500" b="1" dirty="0" smtClean="0">
                <a:solidFill>
                  <a:schemeClr val="accent1"/>
                </a:solidFill>
                <a:latin typeface="Leelawadee" pitchFamily="34" charset="-34"/>
                <a:cs typeface="Leelawadee" pitchFamily="34" charset="-34"/>
              </a:rPr>
              <a:t> - ค่าใช้จ่ายในการดำเนินการป้องกันและแก้ไขปัญหาความรุนแรงในเด็ก</a:t>
            </a:r>
          </a:p>
          <a:p>
            <a:r>
              <a:rPr lang="th-TH" sz="4500" b="1" dirty="0" smtClean="0">
                <a:solidFill>
                  <a:schemeClr val="accent1"/>
                </a:solidFill>
                <a:latin typeface="Leelawadee" pitchFamily="34" charset="-34"/>
                <a:cs typeface="Leelawadee" pitchFamily="34" charset="-34"/>
              </a:rPr>
              <a:t>และสตรี</a:t>
            </a:r>
            <a:endParaRPr lang="en-US" sz="4500" dirty="0" smtClean="0">
              <a:solidFill>
                <a:schemeClr val="accent1"/>
              </a:solidFill>
              <a:latin typeface="Leelawadee" pitchFamily="34" charset="-34"/>
              <a:cs typeface="Leelawadee" pitchFamily="34" charset="-34"/>
            </a:endParaRPr>
          </a:p>
          <a:p>
            <a:endParaRPr lang="en-US" sz="4400" b="1" dirty="0"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87827" y="5636624"/>
            <a:ext cx="6858002" cy="91440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Leelawadee" pitchFamily="34" charset="-34"/>
                <a:ea typeface="+mn-ea"/>
                <a:cs typeface="Leelawadee" pitchFamily="34" charset="-34"/>
              </a:rPr>
              <a:t>งานศูนย์พึ่งได้ 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OSCC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0714882" y="5408023"/>
            <a:ext cx="1477117" cy="1225685"/>
            <a:chOff x="0" y="0"/>
            <a:chExt cx="1440" cy="144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440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2800">
                <a:solidFill>
                  <a:prstClr val="white"/>
                </a:solidFill>
              </a:endParaRPr>
            </a:p>
          </p:txBody>
        </p:sp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447" cy="144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10" name="รูปภาพ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45875" y="0"/>
            <a:ext cx="746125" cy="860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72627" y="0"/>
            <a:ext cx="586402" cy="866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6572" y="761998"/>
            <a:ext cx="11482251" cy="661853"/>
          </a:xfrm>
        </p:spPr>
        <p:txBody>
          <a:bodyPr>
            <a:normAutofit fontScale="90000"/>
          </a:bodyPr>
          <a:lstStyle/>
          <a:p>
            <a:r>
              <a:rPr lang="th-TH" sz="4000" b="1" dirty="0" smtClean="0">
                <a:latin typeface="Leelawadee" pitchFamily="34" charset="-34"/>
                <a:cs typeface="Leelawadee" pitchFamily="34" charset="-34"/>
              </a:rPr>
              <a:t>งบประมาณที่ได้รับการจัดสรร ปี</a:t>
            </a:r>
            <a:r>
              <a:rPr lang="en-US" sz="4000" b="1" dirty="0" smtClean="0">
                <a:latin typeface="Leelawadee" pitchFamily="34" charset="-34"/>
                <a:cs typeface="Leelawadee" pitchFamily="34" charset="-34"/>
              </a:rPr>
              <a:t> 2560    24</a:t>
            </a:r>
            <a:r>
              <a:rPr lang="th-TH" sz="4000" b="1" dirty="0" smtClean="0">
                <a:latin typeface="Leelawadee" pitchFamily="34" charset="-34"/>
                <a:cs typeface="Leelawadee" pitchFamily="34" charset="-34"/>
              </a:rPr>
              <a:t>,</a:t>
            </a:r>
            <a:r>
              <a:rPr lang="en-US" sz="4000" b="1" dirty="0" smtClean="0">
                <a:latin typeface="Leelawadee" pitchFamily="34" charset="-34"/>
                <a:cs typeface="Leelawadee" pitchFamily="34" charset="-34"/>
              </a:rPr>
              <a:t>258</a:t>
            </a:r>
            <a:r>
              <a:rPr lang="th-TH" sz="4000" b="1" dirty="0" smtClean="0">
                <a:latin typeface="Leelawadee" pitchFamily="34" charset="-34"/>
                <a:cs typeface="Leelawadee" pitchFamily="34" charset="-34"/>
              </a:rPr>
              <a:t>,</a:t>
            </a:r>
            <a:r>
              <a:rPr lang="en-US" sz="4000" b="1" dirty="0" smtClean="0">
                <a:latin typeface="Leelawadee" pitchFamily="34" charset="-34"/>
                <a:cs typeface="Leelawadee" pitchFamily="34" charset="-34"/>
              </a:rPr>
              <a:t>600 </a:t>
            </a:r>
            <a:r>
              <a:rPr lang="th-TH" sz="4000" b="1" dirty="0" smtClean="0">
                <a:latin typeface="Leelawadee" pitchFamily="34" charset="-34"/>
                <a:cs typeface="Leelawadee" pitchFamily="34" charset="-34"/>
              </a:rPr>
              <a:t>บาท</a:t>
            </a:r>
            <a:endParaRPr lang="en-US" sz="4000" b="1" dirty="0"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11" name="Text Placeholder 6"/>
          <p:cNvSpPr txBox="1">
            <a:spLocks/>
          </p:cNvSpPr>
          <p:nvPr/>
        </p:nvSpPr>
        <p:spPr>
          <a:xfrm>
            <a:off x="235131" y="1776549"/>
            <a:ext cx="5159829" cy="168510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r>
              <a:rPr lang="th-TH" sz="2400" b="1" dirty="0" smtClean="0">
                <a:latin typeface="Tahoma"/>
                <a:ea typeface="Tahoma"/>
                <a:cs typeface="Tahoma"/>
              </a:rPr>
              <a:t>●</a:t>
            </a:r>
            <a:r>
              <a:rPr lang="th-TH" sz="2400" b="1" dirty="0" smtClean="0">
                <a:latin typeface="Leelawadee" pitchFamily="34" charset="-34"/>
                <a:cs typeface="Leelawadee" pitchFamily="34" charset="-34"/>
              </a:rPr>
              <a:t> โครงการพัฒนาระบบบริการศูนย์พึ่งได้ในประเทศไทย และค่าบริหารจัดการ</a:t>
            </a:r>
          </a:p>
          <a:p>
            <a:endParaRPr lang="th-TH" sz="2400" b="1" dirty="0" smtClean="0">
              <a:latin typeface="Leelawadee" pitchFamily="34" charset="-34"/>
              <a:cs typeface="Leelawadee" pitchFamily="34" charset="-34"/>
            </a:endParaRPr>
          </a:p>
          <a:p>
            <a:pPr algn="ctr"/>
            <a:r>
              <a:rPr lang="th-TH" sz="2400" b="1" dirty="0" smtClean="0">
                <a:latin typeface="Leelawadee" pitchFamily="34" charset="-34"/>
                <a:cs typeface="Leelawadee" pitchFamily="34" charset="-34"/>
              </a:rPr>
              <a:t>จำนวนเงิน  </a:t>
            </a:r>
            <a:r>
              <a:rPr lang="en-US" sz="2400" b="1" dirty="0" smtClean="0">
                <a:latin typeface="Leelawadee" pitchFamily="34" charset="-34"/>
                <a:cs typeface="Leelawadee" pitchFamily="34" charset="-34"/>
              </a:rPr>
              <a:t>1</a:t>
            </a:r>
            <a:r>
              <a:rPr lang="th-TH" sz="2400" b="1" dirty="0" smtClean="0">
                <a:latin typeface="Leelawadee" pitchFamily="34" charset="-34"/>
                <a:cs typeface="Leelawadee" pitchFamily="34" charset="-34"/>
              </a:rPr>
              <a:t>,</a:t>
            </a:r>
            <a:r>
              <a:rPr lang="en-US" sz="2400" b="1" dirty="0" smtClean="0">
                <a:latin typeface="Leelawadee" pitchFamily="34" charset="-34"/>
                <a:cs typeface="Leelawadee" pitchFamily="34" charset="-34"/>
              </a:rPr>
              <a:t>877</a:t>
            </a:r>
            <a:r>
              <a:rPr lang="th-TH" sz="2400" b="1" dirty="0" smtClean="0">
                <a:latin typeface="Leelawadee" pitchFamily="34" charset="-34"/>
                <a:cs typeface="Leelawadee" pitchFamily="34" charset="-34"/>
              </a:rPr>
              <a:t>,</a:t>
            </a:r>
            <a:r>
              <a:rPr lang="en-US" sz="2400" b="1" dirty="0" smtClean="0">
                <a:latin typeface="Leelawadee" pitchFamily="34" charset="-34"/>
                <a:cs typeface="Leelawadee" pitchFamily="34" charset="-34"/>
              </a:rPr>
              <a:t>300  </a:t>
            </a:r>
            <a:r>
              <a:rPr lang="th-TH" sz="2400" b="1" dirty="0" smtClean="0">
                <a:latin typeface="Leelawadee" pitchFamily="34" charset="-34"/>
                <a:cs typeface="Leelawadee" pitchFamily="34" charset="-34"/>
              </a:rPr>
              <a:t>บาท</a:t>
            </a:r>
          </a:p>
          <a:p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12" name="Text Placeholder 9"/>
          <p:cNvSpPr txBox="1">
            <a:spLocks/>
          </p:cNvSpPr>
          <p:nvPr/>
        </p:nvSpPr>
        <p:spPr>
          <a:xfrm>
            <a:off x="300447" y="3912731"/>
            <a:ext cx="5172893" cy="153447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ts val="1600"/>
              </a:spcBef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● 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eelawadee" pitchFamily="34" charset="-34"/>
                <a:cs typeface="Leelawadee" pitchFamily="34" charset="-34"/>
              </a:rPr>
              <a:t>จัดสรรให้พื้นที่ (ส่วนภูมิภาค)						</a:t>
            </a:r>
            <a:r>
              <a:rPr lang="th-TH" sz="2400" b="1" dirty="0" smtClean="0">
                <a:latin typeface="Leelawadee" pitchFamily="34" charset="-34"/>
                <a:cs typeface="Leelawadee" pitchFamily="34" charset="-34"/>
              </a:rPr>
              <a:t> จำนวนเงิน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eelawadee" pitchFamily="34" charset="-34"/>
                <a:cs typeface="Leelawadee" pitchFamily="34" charset="-34"/>
              </a:rPr>
              <a:t>22,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eelawadee" pitchFamily="34" charset="-34"/>
                <a:cs typeface="Leelawadee" pitchFamily="34" charset="-34"/>
              </a:rPr>
              <a:t>381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eelawadee" pitchFamily="34" charset="-34"/>
                <a:cs typeface="Leelawadee" pitchFamily="34" charset="-34"/>
              </a:rPr>
              <a:t>,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eelawadee" pitchFamily="34" charset="-34"/>
                <a:cs typeface="Leelawadee" pitchFamily="34" charset="-34"/>
              </a:rPr>
              <a:t>300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eelawadee" pitchFamily="34" charset="-34"/>
                <a:cs typeface="Leelawadee" pitchFamily="34" charset="-34"/>
              </a:rPr>
              <a:t>	บาท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eelawadee" pitchFamily="34" charset="-34"/>
              <a:cs typeface="Leelawadee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graphicFrame>
        <p:nvGraphicFramePr>
          <p:cNvPr id="14" name="Chart 13"/>
          <p:cNvGraphicFramePr/>
          <p:nvPr/>
        </p:nvGraphicFramePr>
        <p:xfrm>
          <a:off x="6296297" y="1306289"/>
          <a:ext cx="5895703" cy="3775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รูปภาพ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45875" y="0"/>
            <a:ext cx="746125" cy="860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72627" y="0"/>
            <a:ext cx="586402" cy="866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6163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132" y="0"/>
            <a:ext cx="11508377" cy="90133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latin typeface="Leelawadee" pitchFamily="34" charset="-34"/>
                <a:cs typeface="Leelawadee" pitchFamily="34" charset="-34"/>
              </a:rPr>
              <a:t>ร่าง แนวทางการจัดสรรงบประมาณรายจ่าย ประจำปี </a:t>
            </a:r>
            <a:r>
              <a:rPr lang="en-US" b="1" dirty="0" smtClean="0">
                <a:latin typeface="Leelawadee" pitchFamily="34" charset="-34"/>
                <a:cs typeface="Leelawadee" pitchFamily="34" charset="-34"/>
              </a:rPr>
              <a:t>2561</a:t>
            </a:r>
            <a:r>
              <a:rPr lang="th-TH" b="1" dirty="0" smtClean="0">
                <a:latin typeface="Leelawadee" pitchFamily="34" charset="-34"/>
                <a:cs typeface="Leelawadee" pitchFamily="34" charset="-34"/>
              </a:rPr>
              <a:t>  </a:t>
            </a:r>
            <a:endParaRPr lang="en-US" dirty="0">
              <a:latin typeface="Leelawadee" pitchFamily="34" charset="-34"/>
              <a:cs typeface="Leelawadee" pitchFamily="34" charset="-34"/>
            </a:endParaRPr>
          </a:p>
        </p:txBody>
      </p:sp>
      <p:graphicFrame>
        <p:nvGraphicFramePr>
          <p:cNvPr id="9" name="Content Placeholder 8" descr="Basic Block List showing 6 groups of boxes, each a different color, arranged from left to right and top to bottom by row with 2 boxes in each row.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87475145"/>
              </p:ext>
            </p:extLst>
          </p:nvPr>
        </p:nvGraphicFramePr>
        <p:xfrm>
          <a:off x="0" y="1293224"/>
          <a:ext cx="12192000" cy="556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Placeholder 6"/>
          <p:cNvSpPr txBox="1">
            <a:spLocks/>
          </p:cNvSpPr>
          <p:nvPr/>
        </p:nvSpPr>
        <p:spPr>
          <a:xfrm>
            <a:off x="386218" y="886504"/>
            <a:ext cx="2487612" cy="4850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7472" marR="0" lvl="0" indent="-347472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2400" dirty="0" err="1" smtClean="0">
                <a:latin typeface="Leelawadee" pitchFamily="34" charset="-34"/>
                <a:cs typeface="Leelawadee" pitchFamily="34" charset="-34"/>
              </a:rPr>
              <a:t>สสจ.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 </a:t>
            </a:r>
            <a:r>
              <a:rPr lang="en-US" sz="2400" dirty="0" smtClean="0">
                <a:latin typeface="Leelawadee" pitchFamily="34" charset="-34"/>
                <a:cs typeface="Leelawadee" pitchFamily="34" charset="-34"/>
              </a:rPr>
              <a:t>76 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จังหวัด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4862423" y="829898"/>
            <a:ext cx="2487612" cy="4850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7472" marR="0" lvl="0" indent="-347472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2400" dirty="0" err="1" smtClean="0">
                <a:latin typeface="Leelawadee" pitchFamily="34" charset="-34"/>
                <a:cs typeface="Leelawadee" pitchFamily="34" charset="-34"/>
              </a:rPr>
              <a:t>รพศ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/</a:t>
            </a:r>
            <a:r>
              <a:rPr lang="th-TH" sz="2400" dirty="0" err="1" smtClean="0">
                <a:latin typeface="Leelawadee" pitchFamily="34" charset="-34"/>
                <a:cs typeface="Leelawadee" pitchFamily="34" charset="-34"/>
              </a:rPr>
              <a:t>รพท.</a:t>
            </a:r>
            <a:r>
              <a:rPr lang="en-US" sz="2400" dirty="0" smtClean="0">
                <a:latin typeface="Leelawadee" pitchFamily="34" charset="-34"/>
                <a:cs typeface="Leelawadee" pitchFamily="34" charset="-34"/>
              </a:rPr>
              <a:t>116 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แห่ง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8" name="Text Placeholder 6"/>
          <p:cNvSpPr txBox="1">
            <a:spLocks/>
          </p:cNvSpPr>
          <p:nvPr/>
        </p:nvSpPr>
        <p:spPr>
          <a:xfrm>
            <a:off x="8881429" y="838607"/>
            <a:ext cx="2487612" cy="4850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7472" marR="0" lvl="0" indent="-347472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2400" dirty="0" err="1" smtClean="0">
                <a:latin typeface="Leelawadee" pitchFamily="34" charset="-34"/>
                <a:cs typeface="Leelawadee" pitchFamily="34" charset="-34"/>
              </a:rPr>
              <a:t>รพช.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 </a:t>
            </a:r>
            <a:r>
              <a:rPr lang="en-US" sz="2400" dirty="0" smtClean="0">
                <a:latin typeface="Leelawadee" pitchFamily="34" charset="-34"/>
                <a:cs typeface="Leelawadee" pitchFamily="34" charset="-34"/>
              </a:rPr>
              <a:t>780 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แห่ง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eelawadee" pitchFamily="34" charset="-34"/>
              <a:cs typeface="Leelawadee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46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1" y="1127760"/>
            <a:ext cx="6785566" cy="831669"/>
          </a:xfrm>
        </p:spPr>
        <p:txBody>
          <a:bodyPr>
            <a:noAutofit/>
          </a:bodyPr>
          <a:lstStyle/>
          <a:p>
            <a:r>
              <a:rPr lang="th-TH" b="1" dirty="0" smtClean="0">
                <a:latin typeface="Leelawadee" pitchFamily="34" charset="-34"/>
                <a:cs typeface="Leelawadee" pitchFamily="34" charset="-34"/>
              </a:rPr>
              <a:t>ปัญหาอุปสรรคการใช้งบประมาณ</a:t>
            </a:r>
            <a:endParaRPr lang="en-US" b="1" dirty="0"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3326" y="1959429"/>
            <a:ext cx="10358846" cy="3412671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ahoma"/>
                <a:ea typeface="Tahoma"/>
                <a:cs typeface="Tahoma"/>
              </a:rPr>
              <a:t>●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 การจัดสรรงบประมาณ </a:t>
            </a:r>
            <a:r>
              <a:rPr lang="en-US" sz="3600" dirty="0" smtClean="0">
                <a:latin typeface="Tahoma"/>
                <a:ea typeface="Tahoma"/>
                <a:cs typeface="Tahoma"/>
              </a:rPr>
              <a:t>2 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รอบ</a:t>
            </a:r>
          </a:p>
          <a:p>
            <a:r>
              <a:rPr lang="en-US" sz="3600" dirty="0" smtClean="0">
                <a:latin typeface="Tahoma"/>
                <a:ea typeface="Tahoma"/>
                <a:cs typeface="Tahoma"/>
              </a:rPr>
              <a:t>●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 การใช้งบประมาณไม่เป็นไปตามเกณฑ์ที่กำหนด</a:t>
            </a:r>
          </a:p>
          <a:p>
            <a:r>
              <a:rPr lang="en-US" sz="3600" dirty="0" smtClean="0">
                <a:latin typeface="Tahoma"/>
                <a:ea typeface="Tahoma"/>
                <a:cs typeface="Tahoma"/>
              </a:rPr>
              <a:t>●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 รหัสหน่วยเบิกจ่ายงบประมาณของโรงพยาบาล  </a:t>
            </a:r>
          </a:p>
          <a:p>
            <a:r>
              <a:rPr lang="th-TH" sz="3600" dirty="0">
                <a:latin typeface="Tahoma"/>
                <a:ea typeface="Tahoma"/>
                <a:cs typeface="Tahoma"/>
              </a:rPr>
              <a:t> 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  ศูนย์/ทั่วไป ที่ยกฐานะขึ้นมาใหม่ ยังเป็นรหัส</a:t>
            </a:r>
          </a:p>
          <a:p>
            <a:r>
              <a:rPr lang="th-TH" sz="3600" dirty="0">
                <a:latin typeface="Tahoma"/>
                <a:ea typeface="Tahoma"/>
                <a:cs typeface="Tahoma"/>
              </a:rPr>
              <a:t> 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  หน่วยเบิกจ่ายเดิม คือ สำนักงานสาธารณสุข</a:t>
            </a:r>
          </a:p>
          <a:p>
            <a:r>
              <a:rPr lang="th-TH" sz="3600" dirty="0">
                <a:latin typeface="Tahoma"/>
                <a:ea typeface="Tahoma"/>
                <a:cs typeface="Tahoma"/>
              </a:rPr>
              <a:t> </a:t>
            </a:r>
            <a:r>
              <a:rPr lang="th-TH" sz="3600" dirty="0" smtClean="0">
                <a:latin typeface="Tahoma"/>
                <a:ea typeface="Tahoma"/>
                <a:cs typeface="Tahoma"/>
              </a:rPr>
              <a:t>  จังหวัด</a:t>
            </a:r>
            <a:endParaRPr lang="en-US" sz="3600" dirty="0" smtClean="0">
              <a:latin typeface="Tahoma"/>
              <a:ea typeface="Tahoma"/>
              <a:cs typeface="Tahoma"/>
            </a:endParaRPr>
          </a:p>
        </p:txBody>
      </p:sp>
      <p:pic>
        <p:nvPicPr>
          <p:cNvPr id="7" name="รูปภาพ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45875" y="0"/>
            <a:ext cx="746125" cy="860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72627" y="0"/>
            <a:ext cx="586402" cy="866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1740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ครอบครัว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1" y="1"/>
            <a:ext cx="87172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45875" y="0"/>
            <a:ext cx="746125" cy="860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72627" y="0"/>
            <a:ext cx="586402" cy="866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f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tf03431377</Template>
  <TotalTime>122</TotalTime>
  <Words>470</Words>
  <Application>Microsoft Office PowerPoint</Application>
  <PresentationFormat>แบบจอกว้าง</PresentationFormat>
  <Paragraphs>47</Paragraphs>
  <Slides>5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5</vt:i4>
      </vt:variant>
    </vt:vector>
  </HeadingPairs>
  <TitlesOfParts>
    <vt:vector size="12" baseType="lpstr">
      <vt:lpstr>Arial</vt:lpstr>
      <vt:lpstr>Browallia New</vt:lpstr>
      <vt:lpstr>Leelawadee</vt:lpstr>
      <vt:lpstr>Segoe Print</vt:lpstr>
      <vt:lpstr>Symbol</vt:lpstr>
      <vt:lpstr>Tahoma</vt:lpstr>
      <vt:lpstr>tf03431377</vt:lpstr>
      <vt:lpstr>หลักเกณฑ์การจัดสรรงบประมาณ</vt:lpstr>
      <vt:lpstr>งบประมาณที่ได้รับการจัดสรร ปี 2560    24,258,600 บาท</vt:lpstr>
      <vt:lpstr>ร่าง แนวทางการจัดสรรงบประมาณรายจ่าย ประจำปี 2561  </vt:lpstr>
      <vt:lpstr>ปัญหาอุปสรรคการใช้งบประมาณ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ACER</dc:creator>
  <cp:lastModifiedBy>pn21</cp:lastModifiedBy>
  <cp:revision>20</cp:revision>
  <dcterms:created xsi:type="dcterms:W3CDTF">2017-09-20T15:30:28Z</dcterms:created>
  <dcterms:modified xsi:type="dcterms:W3CDTF">2017-09-25T11:39:43Z</dcterms:modified>
</cp:coreProperties>
</file>